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5143500" cy="9144000" type="screen16x9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86" y="390"/>
      </p:cViewPr>
      <p:guideLst>
        <p:guide orient="horz" pos="2880"/>
        <p:guide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AAA65E-FCB8-4638-918D-30DCF5E226B5}" type="datetimeFigureOut">
              <a:rPr lang="pt-BR" smtClean="0"/>
              <a:pPr/>
              <a:t>28/06/2014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652713" y="801688"/>
            <a:ext cx="225425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52287-9338-4A1F-B3A2-9403EDF200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52287-9338-4A1F-B3A2-9403EDF20019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85920" y="2840400"/>
            <a:ext cx="4371480" cy="196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257040" y="2139480"/>
            <a:ext cx="4628880" cy="25293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257040" y="4909680"/>
            <a:ext cx="4628880" cy="25293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85920" y="2840400"/>
            <a:ext cx="4371480" cy="196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257040" y="2139480"/>
            <a:ext cx="2258640" cy="25293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2629080" y="2139480"/>
            <a:ext cx="2258640" cy="25293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2629080" y="4909680"/>
            <a:ext cx="2258640" cy="25293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257040" y="4909680"/>
            <a:ext cx="2258640" cy="25293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85920" y="2840400"/>
            <a:ext cx="4371480" cy="196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257040" y="2139480"/>
            <a:ext cx="4628880" cy="5302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57040" y="2139480"/>
            <a:ext cx="4628880" cy="5302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7" name="Imagem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7040" y="2944440"/>
            <a:ext cx="4628880" cy="3692880"/>
          </a:xfrm>
          <a:prstGeom prst="rect">
            <a:avLst/>
          </a:prstGeom>
          <a:ln>
            <a:noFill/>
          </a:ln>
        </p:spPr>
      </p:pic>
      <p:pic>
        <p:nvPicPr>
          <p:cNvPr id="38" name="Imagem 3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7040" y="2944440"/>
            <a:ext cx="4628880" cy="369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85920" y="2840400"/>
            <a:ext cx="4371480" cy="196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257040" y="2139480"/>
            <a:ext cx="4628880" cy="530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85920" y="2840400"/>
            <a:ext cx="4371480" cy="196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257040" y="2139480"/>
            <a:ext cx="4628880" cy="5302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85920" y="2840400"/>
            <a:ext cx="4371480" cy="196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257040" y="2139480"/>
            <a:ext cx="2258640" cy="5302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2629080" y="2139480"/>
            <a:ext cx="2258640" cy="5302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85920" y="2840400"/>
            <a:ext cx="4371480" cy="196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85920" y="2840400"/>
            <a:ext cx="4371480" cy="9086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85920" y="2840400"/>
            <a:ext cx="4371480" cy="196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257040" y="2139480"/>
            <a:ext cx="2258640" cy="25293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257040" y="4909680"/>
            <a:ext cx="2258640" cy="25293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2629080" y="2139480"/>
            <a:ext cx="2258640" cy="5302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85920" y="2840400"/>
            <a:ext cx="4371480" cy="196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257040" y="2139480"/>
            <a:ext cx="2258640" cy="5302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2629080" y="2139480"/>
            <a:ext cx="2258640" cy="25293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2629080" y="4909680"/>
            <a:ext cx="2258640" cy="25293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85920" y="2840400"/>
            <a:ext cx="4371480" cy="196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257040" y="2139480"/>
            <a:ext cx="2258640" cy="25293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2629080" y="2139480"/>
            <a:ext cx="2258640" cy="25293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257040" y="4909680"/>
            <a:ext cx="4628880" cy="25293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85920" y="2840400"/>
            <a:ext cx="4371480" cy="19598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4400">
                <a:solidFill>
                  <a:srgbClr val="000000"/>
                </a:solidFill>
                <a:latin typeface="Calibri"/>
              </a:rPr>
              <a:t>Clique para editar o formato do texto do títuloClique para editar o título mestre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257040" y="8475120"/>
            <a:ext cx="1199880" cy="4863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1200">
                <a:solidFill>
                  <a:srgbClr val="8B8B8B"/>
                </a:solidFill>
                <a:latin typeface="Calibri"/>
              </a:rPr>
              <a:t>27/06/14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1757520" y="8475120"/>
            <a:ext cx="1628280" cy="48636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3686040" y="8475120"/>
            <a:ext cx="1199880" cy="48636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AE193549-904D-4CD1-9E16-77F9A98C8908}" type="slidenum">
              <a:rPr lang="pt-BR" sz="120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‹nº›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257040" y="2139480"/>
            <a:ext cx="4628880" cy="530280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195486" y="971600"/>
            <a:ext cx="4371480" cy="359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1400" b="1" dirty="0" smtClean="0">
                <a:solidFill>
                  <a:srgbClr val="000000"/>
                </a:solidFill>
                <a:latin typeface="Calibri"/>
              </a:rPr>
              <a:t>ESTE É O TÍTULO DESTE TRABALHO</a:t>
            </a:r>
          </a:p>
          <a:p>
            <a:pPr algn="ctr"/>
            <a:r>
              <a:rPr lang="pt-BR" sz="1000" b="1" dirty="0" smtClean="0">
                <a:solidFill>
                  <a:srgbClr val="8B8B8B"/>
                </a:solidFill>
                <a:latin typeface="Calibri"/>
              </a:rPr>
              <a:t>João Manoel – UFRN, João Dias – UFPB e Marcos Cavalcanti - UFC</a:t>
            </a:r>
          </a:p>
          <a:p>
            <a:pPr algn="ctr">
              <a:lnSpc>
                <a:spcPct val="100000"/>
              </a:lnSpc>
            </a:pPr>
            <a:endParaRPr sz="1400" dirty="0"/>
          </a:p>
        </p:txBody>
      </p:sp>
      <p:sp>
        <p:nvSpPr>
          <p:cNvPr id="40" name="CustomShape 2"/>
          <p:cNvSpPr/>
          <p:nvPr/>
        </p:nvSpPr>
        <p:spPr>
          <a:xfrm>
            <a:off x="2931840" y="2038680"/>
            <a:ext cx="1800000" cy="868680"/>
          </a:xfrm>
          <a:prstGeom prst="rect">
            <a:avLst/>
          </a:prstGeom>
          <a:noFill/>
          <a:ln>
            <a:noFill/>
          </a:ln>
        </p:spPr>
      </p:sp>
      <p:sp>
        <p:nvSpPr>
          <p:cNvPr id="41" name="CustomShape 3"/>
          <p:cNvSpPr/>
          <p:nvPr/>
        </p:nvSpPr>
        <p:spPr>
          <a:xfrm>
            <a:off x="1315440" y="2843640"/>
            <a:ext cx="2517120" cy="323640"/>
          </a:xfrm>
          <a:prstGeom prst="rect">
            <a:avLst/>
          </a:prstGeom>
          <a:noFill/>
          <a:ln>
            <a:noFill/>
          </a:ln>
        </p:spPr>
      </p:sp>
      <p:sp>
        <p:nvSpPr>
          <p:cNvPr id="42" name="CustomShape 4"/>
          <p:cNvSpPr/>
          <p:nvPr/>
        </p:nvSpPr>
        <p:spPr>
          <a:xfrm>
            <a:off x="0" y="2771800"/>
            <a:ext cx="4896360" cy="864096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pt-BR" sz="900" dirty="0">
                <a:solidFill>
                  <a:srgbClr val="8B8B8B"/>
                </a:solidFill>
                <a:latin typeface="Calibri"/>
              </a:rPr>
              <a:t> Todavia, a valorização de fatores subjetivos causa impacto indireto na reavaliação das diversas correntes de pensamento. O que temos que ter sempre em mente é que a necessidade de renovação processual oferece uma interessante oportunidade para verificação das condições financeiras e administrativas exigidas. O incentivo ao avanço tecnológico, assim como a percepção das dificuldades facilita a criação dos relacionamentos verticais entre as hierarquias.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43" name="CustomShape 5"/>
          <p:cNvSpPr/>
          <p:nvPr/>
        </p:nvSpPr>
        <p:spPr>
          <a:xfrm>
            <a:off x="1275606" y="2411760"/>
            <a:ext cx="2517120" cy="3236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pt-BR" sz="1200" b="1" dirty="0">
                <a:solidFill>
                  <a:srgbClr val="8B8B8B"/>
                </a:solidFill>
                <a:latin typeface="Calibri"/>
              </a:rPr>
              <a:t>Introdução</a:t>
            </a:r>
            <a:endParaRPr dirty="0"/>
          </a:p>
        </p:txBody>
      </p:sp>
      <p:sp>
        <p:nvSpPr>
          <p:cNvPr id="45" name="TextShape 7"/>
          <p:cNvSpPr txBox="1"/>
          <p:nvPr/>
        </p:nvSpPr>
        <p:spPr>
          <a:xfrm>
            <a:off x="2139702" y="3563888"/>
            <a:ext cx="696240" cy="2764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1200" b="1" dirty="0">
                <a:solidFill>
                  <a:srgbClr val="8B8B8B"/>
                </a:solidFill>
                <a:latin typeface="Calibri"/>
              </a:rPr>
              <a:t>Metodologia</a:t>
            </a:r>
            <a:endParaRPr dirty="0"/>
          </a:p>
        </p:txBody>
      </p:sp>
      <p:sp>
        <p:nvSpPr>
          <p:cNvPr id="46" name="CustomShape 8"/>
          <p:cNvSpPr/>
          <p:nvPr/>
        </p:nvSpPr>
        <p:spPr>
          <a:xfrm>
            <a:off x="0" y="3851920"/>
            <a:ext cx="4896360" cy="2736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pt-BR" sz="900" dirty="0">
                <a:solidFill>
                  <a:srgbClr val="8B8B8B"/>
                </a:solidFill>
                <a:latin typeface="Calibri"/>
              </a:rPr>
              <a:t>  Percebemos, cada vez mais, que o acompanhamento das preferências de consumo auxilia a preparação e a composição das novas proposições. Evidentemente, o surgimento do comércio virtual talvez venha a ressaltar a relatividade dos índices pretendidos. As experiências acumuladas demonstram que a percepção das dificuldades afeta positivamente a correta previsão do sistema de participação geral. Todavia, a adoção de políticas descentralizadoras estende o alcance e a importância do processo de comunicação como um todo.</a:t>
            </a:r>
            <a:endParaRPr dirty="0"/>
          </a:p>
          <a:p>
            <a:pPr>
              <a:lnSpc>
                <a:spcPct val="100000"/>
              </a:lnSpc>
            </a:pPr>
            <a:r>
              <a:rPr lang="pt-BR" sz="900" dirty="0" smtClean="0">
                <a:solidFill>
                  <a:srgbClr val="8B8B8B"/>
                </a:solidFill>
                <a:latin typeface="Calibri"/>
              </a:rPr>
              <a:t>          </a:t>
            </a:r>
            <a:r>
              <a:rPr lang="pt-BR" sz="900" dirty="0">
                <a:solidFill>
                  <a:srgbClr val="8B8B8B"/>
                </a:solidFill>
                <a:latin typeface="Calibri"/>
              </a:rPr>
              <a:t>Podemos já vislumbrar o modo pelo qual o consenso sobre a necessidade de qualificação aponta para a melhoria do levantamento das variáveis envolvidas. Acima de tudo, é fundamental ressaltar que a constante divulgação das informações possibilita uma melhor visão global dos níveis de motivação departamental. A certificação de metodologias que nos auxiliam a lidar com a competitividade nas transações comerciais facilita a criação das direções preferenciais no sentido do progresso.</a:t>
            </a:r>
            <a:endParaRPr dirty="0"/>
          </a:p>
          <a:p>
            <a:pPr>
              <a:lnSpc>
                <a:spcPct val="100000"/>
              </a:lnSpc>
            </a:pPr>
            <a:r>
              <a:rPr lang="pt-BR" sz="900" dirty="0" smtClean="0">
                <a:solidFill>
                  <a:srgbClr val="8B8B8B"/>
                </a:solidFill>
                <a:latin typeface="Calibri"/>
              </a:rPr>
              <a:t>          </a:t>
            </a:r>
            <a:r>
              <a:rPr lang="pt-BR" sz="900" dirty="0">
                <a:solidFill>
                  <a:srgbClr val="8B8B8B"/>
                </a:solidFill>
                <a:latin typeface="Calibri"/>
              </a:rPr>
              <a:t>Pensando mais a longo prazo, a hegemonia do ambiente político causa impacto indireto na reavaliação do remanejamento dos quadros funcionais. No mundo atual, o desafiador cenário globalizado pode nos levar a considerar a reestruturação do fluxo de informações. Ainda assim, existem dúvidas a respeito de como o fenômeno da Internet apresenta tendências no sentido de aprovar a manutenção do investimento em reciclagem técnica. </a:t>
            </a:r>
            <a:endParaRPr dirty="0"/>
          </a:p>
        </p:txBody>
      </p:sp>
      <p:pic>
        <p:nvPicPr>
          <p:cNvPr id="48" name="Imagem 4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75606" y="6732240"/>
            <a:ext cx="2232248" cy="1493952"/>
          </a:xfrm>
          <a:prstGeom prst="rect">
            <a:avLst/>
          </a:prstGeom>
          <a:ln>
            <a:noFill/>
          </a:ln>
        </p:spPr>
      </p:pic>
      <p:sp>
        <p:nvSpPr>
          <p:cNvPr id="12" name="CustomShape 5"/>
          <p:cNvSpPr/>
          <p:nvPr/>
        </p:nvSpPr>
        <p:spPr>
          <a:xfrm>
            <a:off x="1203598" y="1619672"/>
            <a:ext cx="2517120" cy="3236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pt-BR" sz="1200" b="1" dirty="0" smtClean="0">
                <a:solidFill>
                  <a:srgbClr val="8B8B8B"/>
                </a:solidFill>
                <a:latin typeface="Calibri"/>
              </a:rPr>
              <a:t>Resumo</a:t>
            </a:r>
            <a:endParaRPr dirty="0"/>
          </a:p>
        </p:txBody>
      </p:sp>
      <p:sp>
        <p:nvSpPr>
          <p:cNvPr id="13" name="CustomShape 4"/>
          <p:cNvSpPr/>
          <p:nvPr/>
        </p:nvSpPr>
        <p:spPr>
          <a:xfrm>
            <a:off x="0" y="1907704"/>
            <a:ext cx="4896360" cy="864096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pt-BR" sz="900" dirty="0">
                <a:solidFill>
                  <a:srgbClr val="8B8B8B"/>
                </a:solidFill>
                <a:latin typeface="Calibri"/>
              </a:rPr>
              <a:t> Todavia, a valorização de fatores subjetivos causa impacto indireto na reavaliação das diversas correntes de pensamento. O que temos que ter sempre em mente é que a necessidade de renovação processual oferece uma interessante oportunidade para verificação das condições financeiras e administrativas exigidas. </a:t>
            </a:r>
            <a:endParaRPr lang="pt-BR" sz="900" dirty="0" smtClean="0">
              <a:solidFill>
                <a:srgbClr val="8B8B8B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2"/>
          <p:cNvSpPr/>
          <p:nvPr/>
        </p:nvSpPr>
        <p:spPr>
          <a:xfrm>
            <a:off x="123480" y="1800000"/>
            <a:ext cx="4896360" cy="2736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pt-BR" sz="900">
                <a:solidFill>
                  <a:srgbClr val="8B8B8B"/>
                </a:solidFill>
                <a:latin typeface="Calibri"/>
              </a:rPr>
              <a:t>Percebemos, cada vez mais, que o novo modelo estrutural aqui preconizado é uma das consequências das direções preferenciais no sentido do progresso. Nunca é demais lembrar o peso e o significado destes problemas, uma vez que o desafiador cenário globalizado acarreta um processo de reformulação e modernização do processo de comunicação como um todo. Por outro lado, o surgimento do comércio virtual estimula a padronização de todos os recursos funcionais envolvidos.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900">
                <a:solidFill>
                  <a:srgbClr val="8B8B8B"/>
                </a:solidFill>
                <a:latin typeface="Calibri"/>
              </a:rPr>
              <a:t>          O empenho em analisar a hegemonia do ambiente político causa impacto indireto na reavaliação do orçamento setorial. A certificação de metodologias que nos auxiliam a lidar com o consenso sobre a necessidade de qualificação nos obriga à análise dos conhecimentos estratégicos para atingir a excelência. Desta maneira, o fenômeno da Internet ainda não demonstrou convincentemente que vai participar na mudança dos procedimentos normalmente adotados.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900">
                <a:solidFill>
                  <a:srgbClr val="8B8B8B"/>
                </a:solidFill>
                <a:latin typeface="Calibri"/>
              </a:rPr>
              <a:t>          Evidentemente, a execução dos pontos do programa pode nos levar a considerar a reestruturação das condições inegavelmente apropriadas. As experiências acumuladas demonstram que o julgamento imparcial das eventualidades talvez venha a ressaltar a relatividade das novas proposições. A prática cotidiana prova que o entendimento das metas propostas auxilia a preparação e a composição do remanejamento dos quadros funcionais. Podemos já vislumbrar o modo pelo qual a mobilidade dos capitais internacionais afeta positivamente a correta previsão da gestão inovadora da qual fazemos parte. Gostaria de enfatizar que o aumento do diálogo entre os diferentes setores produtivos cumpre um papel essencial na formulação do investimento em reciclagem técnica.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900">
                <a:solidFill>
                  <a:srgbClr val="8B8B8B"/>
                </a:solidFill>
                <a:latin typeface="Calibri"/>
              </a:rPr>
              <a:t>          O que temos que ter sempre em mente é que a valorização de fatores subjetivos agrega valor ao estabelecimento do impacto na agilidade decisória. Não obstante, o desenvolvimento contínuo de distintas formas de atuação deve passar por modificações independentemente do sistema de participação geral. Todavia, o comprometimento entre as equipes exige a precisão e a definição dos índices pretendidos. A nível organizacional, a crescente influência da mídia desafia a capacidade de equalização dos modos de operação convencionais.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900">
                <a:solidFill>
                  <a:srgbClr val="8B8B8B"/>
                </a:solidFill>
                <a:latin typeface="Calibri"/>
              </a:rPr>
              <a:t>          É claro que a percepção das dificuldades estende o alcance e a importância de alternativas às soluções ortodoxas. Neste sentido, a necessidade de renovação processual obstaculiza a apreciação da importância do retorno esperado a longo prazo. Todas estas questões, devidamente ponderadas, levantam dúvidas sobre se a revolução dos costumes maximiza as possibilidades por conta do levantamento das variáveis envolvidas.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900">
                <a:solidFill>
                  <a:srgbClr val="8B8B8B"/>
                </a:solidFill>
                <a:latin typeface="Calibri"/>
              </a:rPr>
              <a:t>          É importante questionar o quanto a estrutura atual da organização oferece uma interessante oportunidade para verificação das posturas dos órgãos dirigentes com relação às suas atribuições. O cuidado em identificar pontos críticos na constante divulgação das informações representa uma abertura para a melhoria do sistema de formação de quadros que corresponde às necessidades. Assim mesmo, a determinação clara de objetivos não pode mais se dissociar dos níveis de motivação departamental. Pensando mais a longo prazo, a consolidação das estruturas apresenta tendências no sentido de aprovar a manutenção das regras de conduta normativas.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51" name="CustomShape 3"/>
          <p:cNvSpPr/>
          <p:nvPr/>
        </p:nvSpPr>
        <p:spPr>
          <a:xfrm>
            <a:off x="1203480" y="1512000"/>
            <a:ext cx="2517120" cy="3236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pt-BR" sz="1200" b="1">
                <a:solidFill>
                  <a:srgbClr val="8B8B8B"/>
                </a:solidFill>
                <a:latin typeface="Calibri"/>
              </a:rPr>
              <a:t>Desenvolvimento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ustomShape 2"/>
          <p:cNvSpPr/>
          <p:nvPr/>
        </p:nvSpPr>
        <p:spPr>
          <a:xfrm>
            <a:off x="0" y="6012160"/>
            <a:ext cx="4896360" cy="1440256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pt-BR" sz="900" dirty="0">
                <a:solidFill>
                  <a:srgbClr val="8B8B8B"/>
                </a:solidFill>
                <a:latin typeface="Calibri"/>
              </a:rPr>
              <a:t>          Percebemos, cada vez mais, que o novo modelo estrutural aqui preconizado facilita a criação do orçamento setorial. Por conseguinte, o surgimento do comércio virtual acarreta um processo de reformulação e modernização do sistema de formação de quadros que corresponde às necessidades. Desta maneira, a necessidade de renovação processual assume importantes posições no estabelecimento das posturas dos órgãos dirigentes com relação às suas atribuições. Todas estas questões, devidamente ponderadas, levantam dúvidas sobre se o início da atividade geral de formação de atitudes causa impacto indireto na reavaliação do processo de comunicação como um todo.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pt-BR" sz="900" dirty="0">
                <a:solidFill>
                  <a:srgbClr val="8B8B8B"/>
                </a:solidFill>
                <a:latin typeface="Calibri"/>
              </a:rPr>
              <a:t>         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pt-BR" sz="900" dirty="0">
                <a:solidFill>
                  <a:srgbClr val="8B8B8B"/>
                </a:solidFill>
                <a:latin typeface="Calibri"/>
              </a:rPr>
              <a:t>         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pt-BR" sz="900" dirty="0">
                <a:solidFill>
                  <a:srgbClr val="8B8B8B"/>
                </a:solidFill>
                <a:latin typeface="Calibri"/>
              </a:rPr>
              <a:t>          </a:t>
            </a:r>
            <a:endParaRPr dirty="0"/>
          </a:p>
        </p:txBody>
      </p:sp>
      <p:sp>
        <p:nvSpPr>
          <p:cNvPr id="57" name="CustomShape 3"/>
          <p:cNvSpPr/>
          <p:nvPr/>
        </p:nvSpPr>
        <p:spPr>
          <a:xfrm>
            <a:off x="1131590" y="5724128"/>
            <a:ext cx="2517120" cy="3236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pt-BR" sz="1200" b="1" dirty="0">
                <a:solidFill>
                  <a:srgbClr val="8B8B8B"/>
                </a:solidFill>
                <a:latin typeface="Calibri"/>
              </a:rPr>
              <a:t>Conclusões</a:t>
            </a:r>
            <a:endParaRPr dirty="0"/>
          </a:p>
        </p:txBody>
      </p:sp>
      <p:sp>
        <p:nvSpPr>
          <p:cNvPr id="58" name="CustomShape 4"/>
          <p:cNvSpPr/>
          <p:nvPr/>
        </p:nvSpPr>
        <p:spPr>
          <a:xfrm>
            <a:off x="1203598" y="7236296"/>
            <a:ext cx="2517120" cy="3236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pt-BR" sz="1200" b="1" dirty="0">
                <a:solidFill>
                  <a:srgbClr val="8B8B8B"/>
                </a:solidFill>
                <a:latin typeface="Calibri"/>
              </a:rPr>
              <a:t>Referências</a:t>
            </a:r>
            <a:endParaRPr dirty="0"/>
          </a:p>
        </p:txBody>
      </p:sp>
      <p:sp>
        <p:nvSpPr>
          <p:cNvPr id="59" name="CustomShape 5"/>
          <p:cNvSpPr/>
          <p:nvPr/>
        </p:nvSpPr>
        <p:spPr>
          <a:xfrm>
            <a:off x="247140" y="7740352"/>
            <a:ext cx="4896360" cy="1058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pt-BR" sz="800" dirty="0">
                <a:solidFill>
                  <a:srgbClr val="8B8B8B"/>
                </a:solidFill>
                <a:latin typeface="Calibri"/>
              </a:rPr>
              <a:t>http://www.ime.usp.br/~abe/sinape2014/paginas/sinape-2014</a:t>
            </a:r>
            <a:endParaRPr dirty="0"/>
          </a:p>
          <a:p>
            <a:pPr>
              <a:lnSpc>
                <a:spcPct val="100000"/>
              </a:lnSpc>
            </a:pPr>
            <a:r>
              <a:rPr lang="pt-BR" sz="800" dirty="0">
                <a:solidFill>
                  <a:srgbClr val="8B8B8B"/>
                </a:solidFill>
                <a:latin typeface="Calibri"/>
              </a:rPr>
              <a:t>http://www.ime.usp.br/~abe/sinape2014/paginas/sinape-2014</a:t>
            </a:r>
            <a:endParaRPr dirty="0"/>
          </a:p>
          <a:p>
            <a:pPr>
              <a:lnSpc>
                <a:spcPct val="100000"/>
              </a:lnSpc>
            </a:pPr>
            <a:r>
              <a:rPr lang="pt-BR" sz="800" dirty="0">
                <a:solidFill>
                  <a:srgbClr val="8B8B8B"/>
                </a:solidFill>
                <a:latin typeface="Calibri"/>
              </a:rPr>
              <a:t>http://www.ime.usp.br/~abe/sinape2014/paginas/sinape-2014</a:t>
            </a:r>
            <a:endParaRPr dirty="0"/>
          </a:p>
          <a:p>
            <a:pPr>
              <a:lnSpc>
                <a:spcPct val="100000"/>
              </a:lnSpc>
            </a:pPr>
            <a:r>
              <a:rPr lang="pt-BR" sz="800" dirty="0">
                <a:solidFill>
                  <a:srgbClr val="8B8B8B"/>
                </a:solidFill>
                <a:latin typeface="Calibri"/>
              </a:rPr>
              <a:t>http://www.ime.usp.br/~abe/sinape2014/paginas/sinape-2014</a:t>
            </a:r>
            <a:endParaRPr dirty="0"/>
          </a:p>
          <a:p>
            <a:pPr>
              <a:lnSpc>
                <a:spcPct val="100000"/>
              </a:lnSpc>
            </a:pPr>
            <a:r>
              <a:rPr lang="pt-BR" sz="800" dirty="0">
                <a:solidFill>
                  <a:srgbClr val="8B8B8B"/>
                </a:solidFill>
                <a:latin typeface="Calibri"/>
              </a:rPr>
              <a:t>http://www.ime.usp.br/~abe/sinape2014/paginas/sinape-2014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61" name="CustomShape 7"/>
          <p:cNvSpPr/>
          <p:nvPr/>
        </p:nvSpPr>
        <p:spPr>
          <a:xfrm>
            <a:off x="1203598" y="1043608"/>
            <a:ext cx="2517120" cy="3236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pt-BR" sz="1200" b="1" dirty="0">
                <a:solidFill>
                  <a:srgbClr val="8B8B8B"/>
                </a:solidFill>
                <a:latin typeface="Calibri"/>
              </a:rPr>
              <a:t>Resultados</a:t>
            </a:r>
            <a:endParaRPr dirty="0"/>
          </a:p>
        </p:txBody>
      </p:sp>
      <p:sp>
        <p:nvSpPr>
          <p:cNvPr id="62" name="CustomShape 8"/>
          <p:cNvSpPr/>
          <p:nvPr/>
        </p:nvSpPr>
        <p:spPr>
          <a:xfrm>
            <a:off x="123478" y="1547664"/>
            <a:ext cx="4896360" cy="2736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pt-BR" sz="900" dirty="0">
                <a:solidFill>
                  <a:srgbClr val="8B8B8B"/>
                </a:solidFill>
                <a:latin typeface="Calibri"/>
              </a:rPr>
              <a:t>Assim mesmo, a necessidade de renovação processual não pode mais se dissociar dos índices pretendidos. Desta maneira, o surgimento do comércio virtual assume importantes posições no estabelecimento de alternativas às soluções ortodoxas. Ainda assim, existem dúvidas a respeito de como o acompanhamento das preferências de consumo exige a precisão e a definição dos métodos utilizados na avaliação de resultados.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pt-BR" sz="900" dirty="0">
                <a:solidFill>
                  <a:srgbClr val="8B8B8B"/>
                </a:solidFill>
                <a:latin typeface="Calibri"/>
              </a:rPr>
              <a:t>          Todavia, o início da atividade geral de formação de atitudes causa impacto indireto na reavaliação dos paradigmas corporativos. É claro que o novo modelo estrutural aqui preconizado promove a alavancagem do investimento em reciclagem técnica. Evidentemente, a execução dos pontos do programa estimula a padronização das posturas dos órgãos dirigentes com relação às suas atribuições.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pt-BR" sz="900" dirty="0">
                <a:solidFill>
                  <a:srgbClr val="8B8B8B"/>
                </a:solidFill>
                <a:latin typeface="Calibri"/>
              </a:rPr>
              <a:t>          Por outro lado, o consenso sobre a necessidade de qualificação prepara-nos para enfrentar situações atípicas decorrentes do processo de comunicação como um todo. No entanto, não podemos esquecer que o aumento do diálogo entre os diferentes setores produtivos nos obriga à análise da gestão inovadora da qual fazemos parte. A prática cotidiana prova que a consolidação das estruturas desafia a capacidade de equalização do impacto na agilidade decisória.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pic>
        <p:nvPicPr>
          <p:cNvPr id="64" name="Imagem 6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83518" y="4572000"/>
            <a:ext cx="3744416" cy="936104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1213</Words>
  <Application>Microsoft Office PowerPoint</Application>
  <PresentationFormat>Apresentação na tela (16:9)</PresentationFormat>
  <Paragraphs>43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Pledson</dc:creator>
  <cp:lastModifiedBy>Pledson</cp:lastModifiedBy>
  <cp:revision>7</cp:revision>
  <dcterms:modified xsi:type="dcterms:W3CDTF">2014-06-28T19:20:49Z</dcterms:modified>
</cp:coreProperties>
</file>