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9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SimHei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SimHei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SimHei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SimHei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SimHei" pitchFamily="49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SimHei" pitchFamily="49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SimHei" pitchFamily="49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SimHei" pitchFamily="49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SimHei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19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 smtClean="0"/>
              <a:t>Textmasterformate durch Klicken bearbeiten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CE4D0363-CC40-4554-9FE1-EB5091B8BF63}" type="slidenum">
              <a:rPr lang="de-DE" altLang="en-US"/>
              <a:pPr>
                <a:defRPr/>
              </a:pPr>
              <a:t>‹nº›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580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B1EE-D1D4-41DF-B3BB-76D620168353}" type="datetimeFigureOut">
              <a:rPr lang="pt-BR" smtClean="0"/>
              <a:pPr/>
              <a:t>23/03/2015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055-1411-4BFC-B150-B373170A02B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864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9FEA6-E777-43D6-B126-00732B8A06F6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1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21CEA-3ACA-45A5-9FC6-7FCE1B3DA0D4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5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5B305-3A17-40E2-A65F-141C3602EA9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8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47C02-D639-4C7F-A510-61C9210DE336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4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C7A7E-4897-4840-8A95-736D1776359A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6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38E6E-6989-4BD5-BA31-7E236F41D7A7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2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B1115-C76F-4573-AE55-0B7B3C473C68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D456D-9A96-4CD9-B05E-6AE9D439D42B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8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847D7-C80A-4D8A-B66A-506CA251D73F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8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460C0-2A9C-4CD1-BA92-6657CF4A4DB8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1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67CBBC-2D8F-4683-952D-4A67AE9E1068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4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ChangeArrowheads="1"/>
          </p:cNvSpPr>
          <p:nvPr/>
        </p:nvSpPr>
        <p:spPr bwMode="auto">
          <a:xfrm>
            <a:off x="0" y="393700"/>
            <a:ext cx="9144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GB" sz="3600" b="1" dirty="0" err="1" smtClean="0">
                <a:latin typeface="Calibri" pitchFamily="34" charset="0"/>
              </a:rPr>
              <a:t>Nomograma</a:t>
            </a:r>
            <a:endParaRPr lang="en-GB" sz="3600" b="1" dirty="0"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09600" y="1970088"/>
            <a:ext cx="8435975" cy="46103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</a:rPr>
              <a:t>Traduz </a:t>
            </a:r>
            <a:r>
              <a:rPr lang="pt-BR" sz="2200" dirty="0">
                <a:latin typeface="Calibri" pitchFamily="34" charset="0"/>
              </a:rPr>
              <a:t>qualquer </a:t>
            </a:r>
            <a:r>
              <a:rPr lang="pt-BR" sz="2200" dirty="0" smtClean="0">
                <a:latin typeface="Calibri" pitchFamily="34" charset="0"/>
              </a:rPr>
              <a:t>probabilidade a priori </a:t>
            </a:r>
            <a:r>
              <a:rPr lang="pt-BR" sz="2200" dirty="0">
                <a:latin typeface="Calibri" pitchFamily="34" charset="0"/>
              </a:rPr>
              <a:t>e </a:t>
            </a:r>
            <a:r>
              <a:rPr lang="pt-BR" sz="2200" dirty="0" smtClean="0">
                <a:latin typeface="Calibri" pitchFamily="34" charset="0"/>
              </a:rPr>
              <a:t>valor P em probabilidades </a:t>
            </a:r>
            <a:r>
              <a:rPr lang="pt-BR" sz="2200" dirty="0">
                <a:latin typeface="Calibri" pitchFamily="34" charset="0"/>
              </a:rPr>
              <a:t>mínimas </a:t>
            </a:r>
            <a:r>
              <a:rPr lang="pt-BR" sz="2200" dirty="0" smtClean="0">
                <a:latin typeface="Calibri" pitchFamily="34" charset="0"/>
              </a:rPr>
              <a:t>a posteriori.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</a:rPr>
              <a:t>Permite inspecionar </a:t>
            </a:r>
            <a:r>
              <a:rPr lang="pt-BR" sz="2200" dirty="0">
                <a:latin typeface="Calibri" pitchFamily="34" charset="0"/>
              </a:rPr>
              <a:t>visualmente a dependência da probabilidade mínima </a:t>
            </a:r>
            <a:r>
              <a:rPr lang="pt-BR" sz="2200" dirty="0" smtClean="0">
                <a:latin typeface="Calibri" pitchFamily="34" charset="0"/>
              </a:rPr>
              <a:t>a posteriori sobre a </a:t>
            </a:r>
            <a:r>
              <a:rPr lang="pt-BR" sz="2200" dirty="0">
                <a:latin typeface="Calibri" pitchFamily="34" charset="0"/>
              </a:rPr>
              <a:t>probabilidade a priori da hipótese nula. </a:t>
            </a:r>
            <a:endParaRPr lang="pt-BR" sz="2200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</a:rPr>
              <a:t>Pode </a:t>
            </a:r>
            <a:r>
              <a:rPr lang="pt-BR" sz="2200" dirty="0">
                <a:latin typeface="Calibri" pitchFamily="34" charset="0"/>
              </a:rPr>
              <a:t>ser </a:t>
            </a:r>
            <a:r>
              <a:rPr lang="pt-BR" sz="2200" dirty="0" smtClean="0">
                <a:latin typeface="Calibri" pitchFamily="34" charset="0"/>
              </a:rPr>
              <a:t>usado </a:t>
            </a:r>
            <a:r>
              <a:rPr lang="pt-BR" sz="2200" dirty="0">
                <a:latin typeface="Calibri" pitchFamily="34" charset="0"/>
              </a:rPr>
              <a:t>para </a:t>
            </a:r>
            <a:r>
              <a:rPr lang="pt-BR" sz="2200" dirty="0" smtClean="0">
                <a:latin typeface="Calibri" pitchFamily="34" charset="0"/>
              </a:rPr>
              <a:t>avaliar </a:t>
            </a:r>
            <a:r>
              <a:rPr lang="pt-BR" sz="2200" dirty="0">
                <a:latin typeface="Calibri" pitchFamily="34" charset="0"/>
              </a:rPr>
              <a:t>a probabilidade máxima </a:t>
            </a:r>
            <a:r>
              <a:rPr lang="pt-BR" sz="2200" dirty="0" smtClean="0">
                <a:latin typeface="Calibri" pitchFamily="34" charset="0"/>
              </a:rPr>
              <a:t>a priori compatível </a:t>
            </a:r>
            <a:r>
              <a:rPr lang="pt-BR" sz="2200" dirty="0">
                <a:latin typeface="Calibri" pitchFamily="34" charset="0"/>
              </a:rPr>
              <a:t>com um dado valor </a:t>
            </a:r>
            <a:r>
              <a:rPr lang="pt-BR" sz="2200" dirty="0" smtClean="0">
                <a:latin typeface="Calibri" pitchFamily="34" charset="0"/>
              </a:rPr>
              <a:t>P, </a:t>
            </a:r>
            <a:r>
              <a:rPr lang="pt-BR" sz="2200" dirty="0">
                <a:latin typeface="Calibri" pitchFamily="34" charset="0"/>
              </a:rPr>
              <a:t>para uma probabilidade fixa a </a:t>
            </a:r>
            <a:r>
              <a:rPr lang="pt-BR" sz="2200" dirty="0" smtClean="0">
                <a:latin typeface="Calibri" pitchFamily="34" charset="0"/>
              </a:rPr>
              <a:t>posteriori.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</a:rPr>
              <a:t>Pode-se também obter o valor P máximo compatível </a:t>
            </a:r>
            <a:r>
              <a:rPr lang="pt-BR" sz="2200" dirty="0">
                <a:latin typeface="Calibri" pitchFamily="34" charset="0"/>
              </a:rPr>
              <a:t>com uma dada probabilidade </a:t>
            </a:r>
            <a:r>
              <a:rPr lang="pt-BR" sz="2200" dirty="0" smtClean="0">
                <a:latin typeface="Calibri" pitchFamily="34" charset="0"/>
              </a:rPr>
              <a:t>a priori e a posteriori.</a:t>
            </a:r>
          </a:p>
        </p:txBody>
      </p:sp>
    </p:spTree>
    <p:extLst>
      <p:ext uri="{BB962C8B-B14F-4D97-AF65-F5344CB8AC3E}">
        <p14:creationId xmlns:p14="http://schemas.microsoft.com/office/powerpoint/2010/main" val="26355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09600" y="1970088"/>
            <a:ext cx="8435975" cy="33701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</a:rPr>
              <a:t>Nomograma </a:t>
            </a:r>
            <a:r>
              <a:rPr lang="pt-BR" sz="2200" dirty="0">
                <a:latin typeface="Calibri" pitchFamily="34" charset="0"/>
              </a:rPr>
              <a:t>com base em resultados de um estudo aleatorizado de pacientes com câncer de pulmão, comparando uma nova técnica de radioterapia com a radioterapia convencional</a:t>
            </a:r>
            <a:r>
              <a:rPr lang="pt-BR" sz="22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endParaRPr lang="pt-BR" sz="2200" dirty="0" smtClean="0">
              <a:latin typeface="Calibri" pitchFamily="34" charset="0"/>
            </a:endParaRPr>
          </a:p>
          <a:p>
            <a:pPr lvl="1">
              <a:defRPr/>
            </a:pPr>
            <a:r>
              <a:rPr lang="en-US" sz="2400" dirty="0">
                <a:latin typeface="Calibri" pitchFamily="34" charset="0"/>
              </a:rPr>
              <a:t>Held L. - 2010 -  A nomogram for P values. </a:t>
            </a:r>
            <a:r>
              <a:rPr lang="en-US" sz="2400" i="1" dirty="0">
                <a:latin typeface="Calibri" pitchFamily="34" charset="0"/>
              </a:rPr>
              <a:t>BMC Medical Research Methodology</a:t>
            </a:r>
            <a:r>
              <a:rPr lang="en-US" sz="2400" dirty="0">
                <a:latin typeface="Calibri" pitchFamily="34" charset="0"/>
              </a:rPr>
              <a:t>, 10-21.</a:t>
            </a:r>
          </a:p>
          <a:p>
            <a:pPr>
              <a:lnSpc>
                <a:spcPct val="150000"/>
              </a:lnSpc>
              <a:defRPr/>
            </a:pPr>
            <a:endParaRPr lang="pt-BR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3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077" y="371852"/>
            <a:ext cx="6629114" cy="653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404" y="223882"/>
            <a:ext cx="4791914" cy="5400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66057" y="5723483"/>
            <a:ext cx="843597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dirty="0">
                <a:latin typeface="Calibri" pitchFamily="34" charset="0"/>
              </a:rPr>
              <a:t>Terrence J.F. - </a:t>
            </a:r>
            <a:r>
              <a:rPr lang="en-US" sz="2400" dirty="0" smtClean="0">
                <a:latin typeface="Calibri" pitchFamily="34" charset="0"/>
              </a:rPr>
              <a:t>2014 </a:t>
            </a:r>
            <a:r>
              <a:rPr lang="en-US" sz="2400" dirty="0">
                <a:latin typeface="Calibri" pitchFamily="34" charset="0"/>
              </a:rPr>
              <a:t>- Nomogram for </a:t>
            </a:r>
            <a:r>
              <a:rPr lang="en-US" sz="2400" dirty="0" err="1">
                <a:latin typeface="Calibri" pitchFamily="34" charset="0"/>
              </a:rPr>
              <a:t>Bayes's</a:t>
            </a:r>
            <a:r>
              <a:rPr lang="en-US" sz="2400" dirty="0">
                <a:latin typeface="Calibri" pitchFamily="34" charset="0"/>
              </a:rPr>
              <a:t> Theorem. The New England Journal of Medicine - Correspondence.</a:t>
            </a:r>
            <a:endParaRPr lang="pt-BR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568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Pages>0</Pages>
  <Words>142</Words>
  <Characters>0</Characters>
  <Application>Microsoft Office PowerPoint</Application>
  <DocSecurity>0</DocSecurity>
  <PresentationFormat>Apresentação na tela (4:3)</PresentationFormat>
  <Lines>0</Lines>
  <Paragraphs>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SimHei</vt:lpstr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Emília</dc:creator>
  <cp:lastModifiedBy>Basílio</cp:lastModifiedBy>
  <cp:revision>146</cp:revision>
  <cp:lastPrinted>1899-12-30T00:00:00Z</cp:lastPrinted>
  <dcterms:created xsi:type="dcterms:W3CDTF">2007-11-27T23:54:21Z</dcterms:created>
  <dcterms:modified xsi:type="dcterms:W3CDTF">2015-03-23T16:31:34Z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